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7"/>
  </p:notesMasterIdLst>
  <p:handoutMasterIdLst>
    <p:handoutMasterId r:id="rId18"/>
  </p:handoutMasterIdLst>
  <p:sldIdLst>
    <p:sldId id="361" r:id="rId2"/>
    <p:sldId id="363" r:id="rId3"/>
    <p:sldId id="364" r:id="rId4"/>
    <p:sldId id="365" r:id="rId5"/>
    <p:sldId id="366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378" r:id="rId16"/>
  </p:sldIdLst>
  <p:sldSz cx="9144000" cy="6858000" type="screen4x3"/>
  <p:notesSz cx="7315200" cy="96012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AE6CB"/>
    <a:srgbClr val="C2F0E0"/>
    <a:srgbClr val="DDDDDD"/>
    <a:srgbClr val="FFBFFF"/>
    <a:srgbClr val="00504E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21" autoAdjust="0"/>
    <p:restoredTop sz="94660"/>
  </p:normalViewPr>
  <p:slideViewPr>
    <p:cSldViewPr>
      <p:cViewPr varScale="1">
        <p:scale>
          <a:sx n="70" d="100"/>
          <a:sy n="70" d="100"/>
        </p:scale>
        <p:origin x="5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10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1B199B70-AF8A-4EAA-8F3C-DCD2F0EA457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8587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116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CDF66316-41DA-4E3D-8D34-170C6EA881E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6847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1A7096-8211-45B3-BD80-378D502554B9}" type="slidenum">
              <a:rPr lang="en-CA" smtClean="0"/>
              <a:pPr/>
              <a:t>1</a:t>
            </a:fld>
            <a:endParaRPr lang="en-CA"/>
          </a:p>
        </p:txBody>
      </p:sp>
      <p:sp>
        <p:nvSpPr>
          <p:cNvPr id="156675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6676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654" tIns="46988" rIns="95654" bIns="46988" anchor="b"/>
          <a:lstStyle/>
          <a:p>
            <a:pPr algn="r" defTabSz="966788" eaLnBrk="0" hangingPunct="0"/>
            <a:r>
              <a:rPr lang="en-US" sz="1300">
                <a:latin typeface="Arial" pitchFamily="34" charset="0"/>
              </a:rPr>
              <a:t>6</a:t>
            </a:r>
          </a:p>
        </p:txBody>
      </p:sp>
      <p:sp>
        <p:nvSpPr>
          <p:cNvPr id="156677" name="Rectangle 4"/>
          <p:cNvSpPr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6678" name="Rectangle 5"/>
          <p:cNvSpPr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667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15668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4" tIns="46988" rIns="95654" bIns="46988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82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16F209-011B-49D7-9FC8-AEE27FE5D30E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168963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8964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654" tIns="46988" rIns="95654" bIns="46988" anchor="b"/>
          <a:lstStyle/>
          <a:p>
            <a:pPr algn="r" defTabSz="966788" eaLnBrk="0" hangingPunct="0"/>
            <a:r>
              <a:rPr lang="en-US" sz="1300">
                <a:latin typeface="Arial" pitchFamily="34" charset="0"/>
              </a:rPr>
              <a:t>6</a:t>
            </a:r>
          </a:p>
        </p:txBody>
      </p:sp>
      <p:sp>
        <p:nvSpPr>
          <p:cNvPr id="168965" name="Rectangle 4"/>
          <p:cNvSpPr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8966" name="Rectangle 5"/>
          <p:cNvSpPr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89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16896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4" tIns="46988" rIns="95654" bIns="46988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053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00962C-E956-4BE2-BFA0-834E0FECE6D4}" type="slidenum">
              <a:rPr lang="en-CA" smtClean="0"/>
              <a:pPr/>
              <a:t>11</a:t>
            </a:fld>
            <a:endParaRPr lang="en-CA"/>
          </a:p>
        </p:txBody>
      </p:sp>
      <p:sp>
        <p:nvSpPr>
          <p:cNvPr id="169987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9988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654" tIns="46988" rIns="95654" bIns="46988" anchor="b"/>
          <a:lstStyle/>
          <a:p>
            <a:pPr algn="r" defTabSz="966788" eaLnBrk="0" hangingPunct="0"/>
            <a:r>
              <a:rPr lang="en-US" sz="1300">
                <a:latin typeface="Arial" pitchFamily="34" charset="0"/>
              </a:rPr>
              <a:t>6</a:t>
            </a:r>
          </a:p>
        </p:txBody>
      </p:sp>
      <p:sp>
        <p:nvSpPr>
          <p:cNvPr id="169989" name="Rectangle 4"/>
          <p:cNvSpPr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9990" name="Rectangle 5"/>
          <p:cNvSpPr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999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16999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4" tIns="46988" rIns="95654" bIns="46988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78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45B599-7026-42EA-9B42-310BA6CEC975}" type="slidenum">
              <a:rPr lang="en-CA" smtClean="0"/>
              <a:pPr/>
              <a:t>12</a:t>
            </a:fld>
            <a:endParaRPr lang="en-CA"/>
          </a:p>
        </p:txBody>
      </p:sp>
      <p:sp>
        <p:nvSpPr>
          <p:cNvPr id="171011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1012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654" tIns="46988" rIns="95654" bIns="46988" anchor="b"/>
          <a:lstStyle/>
          <a:p>
            <a:pPr algn="r" defTabSz="966788" eaLnBrk="0" hangingPunct="0"/>
            <a:r>
              <a:rPr lang="en-US" sz="1300">
                <a:latin typeface="Arial" pitchFamily="34" charset="0"/>
              </a:rPr>
              <a:t>6</a:t>
            </a:r>
          </a:p>
        </p:txBody>
      </p:sp>
      <p:sp>
        <p:nvSpPr>
          <p:cNvPr id="171013" name="Rectangle 4"/>
          <p:cNvSpPr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1014" name="Rectangle 5"/>
          <p:cNvSpPr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10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17101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4" tIns="46988" rIns="95654" bIns="46988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820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61AFCF-65FD-4611-AE01-5D0E41705D0E}" type="slidenum">
              <a:rPr lang="en-CA" smtClean="0"/>
              <a:pPr/>
              <a:t>13</a:t>
            </a:fld>
            <a:endParaRPr lang="en-CA"/>
          </a:p>
        </p:txBody>
      </p:sp>
      <p:sp>
        <p:nvSpPr>
          <p:cNvPr id="172035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2036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654" tIns="46988" rIns="95654" bIns="46988" anchor="b"/>
          <a:lstStyle/>
          <a:p>
            <a:pPr algn="r" defTabSz="966788" eaLnBrk="0" hangingPunct="0"/>
            <a:r>
              <a:rPr lang="en-US" sz="1300">
                <a:latin typeface="Arial" pitchFamily="34" charset="0"/>
              </a:rPr>
              <a:t>6</a:t>
            </a:r>
          </a:p>
        </p:txBody>
      </p:sp>
      <p:sp>
        <p:nvSpPr>
          <p:cNvPr id="172037" name="Rectangle 4"/>
          <p:cNvSpPr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2038" name="Rectangle 5"/>
          <p:cNvSpPr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20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17204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4" tIns="46988" rIns="95654" bIns="46988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839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DA86BC-F509-443C-90EA-0EC02984CEBC}" type="slidenum">
              <a:rPr lang="en-CA" smtClean="0"/>
              <a:pPr/>
              <a:t>14</a:t>
            </a:fld>
            <a:endParaRPr lang="en-CA"/>
          </a:p>
        </p:txBody>
      </p:sp>
      <p:sp>
        <p:nvSpPr>
          <p:cNvPr id="173059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3060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654" tIns="46988" rIns="95654" bIns="46988" anchor="b"/>
          <a:lstStyle/>
          <a:p>
            <a:pPr algn="r" defTabSz="966788" eaLnBrk="0" hangingPunct="0"/>
            <a:r>
              <a:rPr lang="en-US" sz="1300">
                <a:latin typeface="Arial" pitchFamily="34" charset="0"/>
              </a:rPr>
              <a:t>6</a:t>
            </a:r>
          </a:p>
        </p:txBody>
      </p:sp>
      <p:sp>
        <p:nvSpPr>
          <p:cNvPr id="173061" name="Rectangle 4"/>
          <p:cNvSpPr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3062" name="Rectangle 5"/>
          <p:cNvSpPr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306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17306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4" tIns="46988" rIns="95654" bIns="46988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37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C23917-D594-4497-AD08-0899F51996C6}" type="slidenum">
              <a:rPr lang="en-CA" smtClean="0"/>
              <a:pPr/>
              <a:t>15</a:t>
            </a:fld>
            <a:endParaRPr lang="en-CA"/>
          </a:p>
        </p:txBody>
      </p:sp>
      <p:sp>
        <p:nvSpPr>
          <p:cNvPr id="174083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084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654" tIns="46988" rIns="95654" bIns="46988" anchor="b"/>
          <a:lstStyle/>
          <a:p>
            <a:pPr algn="r" defTabSz="966788" eaLnBrk="0" hangingPunct="0"/>
            <a:r>
              <a:rPr lang="en-US" sz="1300">
                <a:latin typeface="Arial" pitchFamily="34" charset="0"/>
              </a:rPr>
              <a:t>6</a:t>
            </a:r>
          </a:p>
        </p:txBody>
      </p:sp>
      <p:sp>
        <p:nvSpPr>
          <p:cNvPr id="174085" name="Rectangle 4"/>
          <p:cNvSpPr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086" name="Rectangle 5"/>
          <p:cNvSpPr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08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17408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4" tIns="46988" rIns="95654" bIns="46988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7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5B79EB-BE78-447A-B37C-499991B892EE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158723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8724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654" tIns="46988" rIns="95654" bIns="46988" anchor="b"/>
          <a:lstStyle/>
          <a:p>
            <a:pPr algn="r" defTabSz="966788" eaLnBrk="0" hangingPunct="0"/>
            <a:r>
              <a:rPr lang="en-US" sz="1300">
                <a:latin typeface="Arial" pitchFamily="34" charset="0"/>
              </a:rPr>
              <a:t>6</a:t>
            </a:r>
          </a:p>
        </p:txBody>
      </p:sp>
      <p:sp>
        <p:nvSpPr>
          <p:cNvPr id="158725" name="Rectangle 4"/>
          <p:cNvSpPr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8726" name="Rectangle 5"/>
          <p:cNvSpPr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87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1587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4" tIns="46988" rIns="95654" bIns="46988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91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EDF56B-1622-4707-93EA-757584784F23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159747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9748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654" tIns="46988" rIns="95654" bIns="46988" anchor="b"/>
          <a:lstStyle/>
          <a:p>
            <a:pPr algn="r" defTabSz="966788" eaLnBrk="0" hangingPunct="0"/>
            <a:r>
              <a:rPr lang="en-US" sz="1300">
                <a:latin typeface="Arial" pitchFamily="34" charset="0"/>
              </a:rPr>
              <a:t>6</a:t>
            </a:r>
          </a:p>
        </p:txBody>
      </p:sp>
      <p:sp>
        <p:nvSpPr>
          <p:cNvPr id="159749" name="Rectangle 4"/>
          <p:cNvSpPr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9750" name="Rectangle 5"/>
          <p:cNvSpPr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97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1597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4" tIns="46988" rIns="95654" bIns="46988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7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0E26D-F5E6-4D60-8899-C23D6F47A709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160771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0772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654" tIns="46988" rIns="95654" bIns="46988" anchor="b"/>
          <a:lstStyle/>
          <a:p>
            <a:pPr algn="r" defTabSz="966788" eaLnBrk="0" hangingPunct="0"/>
            <a:r>
              <a:rPr lang="en-US" sz="1300">
                <a:latin typeface="Arial" pitchFamily="34" charset="0"/>
              </a:rPr>
              <a:t>6</a:t>
            </a:r>
          </a:p>
        </p:txBody>
      </p:sp>
      <p:sp>
        <p:nvSpPr>
          <p:cNvPr id="160773" name="Rectangle 4"/>
          <p:cNvSpPr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0774" name="Rectangle 5"/>
          <p:cNvSpPr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07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1607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4" tIns="46988" rIns="95654" bIns="46988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88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10F295-1796-4354-AFCE-03C56586AC91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161795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1796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654" tIns="46988" rIns="95654" bIns="46988" anchor="b"/>
          <a:lstStyle/>
          <a:p>
            <a:pPr algn="r" defTabSz="966788" eaLnBrk="0" hangingPunct="0"/>
            <a:r>
              <a:rPr lang="en-US" sz="1300">
                <a:latin typeface="Arial" pitchFamily="34" charset="0"/>
              </a:rPr>
              <a:t>6</a:t>
            </a:r>
          </a:p>
        </p:txBody>
      </p:sp>
      <p:sp>
        <p:nvSpPr>
          <p:cNvPr id="161797" name="Rectangle 4"/>
          <p:cNvSpPr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1798" name="Rectangle 5"/>
          <p:cNvSpPr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17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1618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4" tIns="46988" rIns="95654" bIns="46988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82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CCA12-D0FE-4752-9881-2277E21F94B8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164867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868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654" tIns="46988" rIns="95654" bIns="46988" anchor="b"/>
          <a:lstStyle/>
          <a:p>
            <a:pPr algn="r" defTabSz="966788" eaLnBrk="0" hangingPunct="0"/>
            <a:r>
              <a:rPr lang="en-US" sz="1300">
                <a:latin typeface="Arial" pitchFamily="34" charset="0"/>
              </a:rPr>
              <a:t>6</a:t>
            </a:r>
          </a:p>
        </p:txBody>
      </p:sp>
      <p:sp>
        <p:nvSpPr>
          <p:cNvPr id="164869" name="Rectangle 4"/>
          <p:cNvSpPr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870" name="Rectangle 5"/>
          <p:cNvSpPr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8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1648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4" tIns="46988" rIns="95654" bIns="46988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561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836F31-E720-4D45-ACA0-44AC175B0315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165891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5892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654" tIns="46988" rIns="95654" bIns="46988" anchor="b"/>
          <a:lstStyle/>
          <a:p>
            <a:pPr algn="r" defTabSz="966788" eaLnBrk="0" hangingPunct="0"/>
            <a:r>
              <a:rPr lang="en-US" sz="1300">
                <a:latin typeface="Arial" pitchFamily="34" charset="0"/>
              </a:rPr>
              <a:t>6</a:t>
            </a:r>
          </a:p>
        </p:txBody>
      </p:sp>
      <p:sp>
        <p:nvSpPr>
          <p:cNvPr id="165893" name="Rectangle 4"/>
          <p:cNvSpPr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5894" name="Rectangle 5"/>
          <p:cNvSpPr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58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16589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4" tIns="46988" rIns="95654" bIns="46988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69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9EDCE2-82BF-46C9-9AE0-D47ABF29FE90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166915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916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654" tIns="46988" rIns="95654" bIns="46988" anchor="b"/>
          <a:lstStyle/>
          <a:p>
            <a:pPr algn="r" defTabSz="966788" eaLnBrk="0" hangingPunct="0"/>
            <a:r>
              <a:rPr lang="en-US" sz="1300">
                <a:latin typeface="Arial" pitchFamily="34" charset="0"/>
              </a:rPr>
              <a:t>6</a:t>
            </a:r>
          </a:p>
        </p:txBody>
      </p:sp>
      <p:sp>
        <p:nvSpPr>
          <p:cNvPr id="166917" name="Rectangle 4"/>
          <p:cNvSpPr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918" name="Rectangle 5"/>
          <p:cNvSpPr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9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16692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4" tIns="46988" rIns="95654" bIns="46988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82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D75EE-66AD-4398-B12D-DBF415D1176E}" type="slidenum">
              <a:rPr lang="en-CA" smtClean="0"/>
              <a:pPr/>
              <a:t>9</a:t>
            </a:fld>
            <a:endParaRPr lang="en-CA"/>
          </a:p>
        </p:txBody>
      </p:sp>
      <p:sp>
        <p:nvSpPr>
          <p:cNvPr id="167939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7940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5654" tIns="46988" rIns="95654" bIns="46988" anchor="b"/>
          <a:lstStyle/>
          <a:p>
            <a:pPr algn="r" defTabSz="966788" eaLnBrk="0" hangingPunct="0"/>
            <a:r>
              <a:rPr lang="en-US" sz="1300">
                <a:latin typeface="Arial" pitchFamily="34" charset="0"/>
              </a:rPr>
              <a:t>6</a:t>
            </a:r>
          </a:p>
        </p:txBody>
      </p:sp>
      <p:sp>
        <p:nvSpPr>
          <p:cNvPr id="167941" name="Rectangle 4"/>
          <p:cNvSpPr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7942" name="Rectangle 5"/>
          <p:cNvSpPr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794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16794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54" tIns="46988" rIns="95654" bIns="46988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5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27214" y="152400"/>
            <a:ext cx="6627812" cy="3276600"/>
          </a:xfrm>
        </p:spPr>
        <p:txBody>
          <a:bodyPr/>
          <a:lstStyle>
            <a:lvl1pPr algn="l">
              <a:defRPr sz="495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00238" y="3733800"/>
            <a:ext cx="6554787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0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668589" y="6248400"/>
            <a:ext cx="3354387" cy="457200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295B3-BEB4-49B6-9935-F3388F2E28E1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25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15397-7772-4DD3-8D5D-180218019076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817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00888" y="381000"/>
            <a:ext cx="18097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1638" y="381000"/>
            <a:ext cx="52768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73B91-A676-40BE-8532-9DA48A2561C4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5124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638" y="381000"/>
            <a:ext cx="71659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71638" y="1676400"/>
            <a:ext cx="72390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1638" y="4114800"/>
            <a:ext cx="72390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598614" y="6629400"/>
            <a:ext cx="5100637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23900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B8F0D-2547-488E-9BEC-32D9C5501FB3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527988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19200"/>
            <a:ext cx="43815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3815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BF0F1-F0F0-4A9E-994A-20015F466A7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597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377A7-9F7F-428F-981E-0F3434E27E9D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3625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F7E41-6FFD-47EB-BA35-DD4D861972EE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15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1638" y="1676400"/>
            <a:ext cx="35433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7338" y="1676400"/>
            <a:ext cx="35433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22D2-A885-4B98-A84F-41145C257E18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0835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2236D-2E58-4B8A-9BF6-F7463DDD16F3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953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94858-42BB-41B8-9118-D57123CBD554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545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AFD4C-6848-4D93-A1A3-5D4D2E6DE72D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5282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88997-A622-4823-A711-AE18BE255AC9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6898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1D4AB-9905-469B-A856-D3C74C16D53A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410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381000"/>
            <a:ext cx="71659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1638" y="1676400"/>
            <a:ext cx="72390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98614" y="6629400"/>
            <a:ext cx="5100637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 b="1"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latin typeface="+mn-lt"/>
              </a:defRPr>
            </a:lvl1pPr>
          </a:lstStyle>
          <a:p>
            <a:pPr>
              <a:defRPr/>
            </a:pPr>
            <a:fld id="{64BB8F0D-2547-488E-9BEC-32D9C5501FB3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321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hlink"/>
          </a:solidFill>
          <a:latin typeface="cmr12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hlink"/>
          </a:solidFill>
          <a:latin typeface="cmr12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hlink"/>
          </a:solidFill>
          <a:latin typeface="cmr12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hlink"/>
          </a:solidFill>
          <a:latin typeface="cmr12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hlink"/>
          </a:solidFill>
          <a:latin typeface="cmr12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hlink"/>
          </a:solidFill>
          <a:latin typeface="cmr12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hlink"/>
          </a:solidFill>
          <a:latin typeface="cmr12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hlink"/>
          </a:solidFill>
          <a:latin typeface="cmr12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l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l"/>
        <a:defRPr sz="21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l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l"/>
        <a:defRPr sz="15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l"/>
        <a:defRPr sz="15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3"/>
          <p:cNvSpPr>
            <a:spLocks noGrp="1" noChangeArrowheads="1"/>
          </p:cNvSpPr>
          <p:nvPr>
            <p:ph type="title"/>
          </p:nvPr>
        </p:nvSpPr>
        <p:spPr>
          <a:xfrm>
            <a:off x="1671638" y="457200"/>
            <a:ext cx="7319962" cy="1143000"/>
          </a:xfrm>
          <a:noFill/>
        </p:spPr>
        <p:txBody>
          <a:bodyPr lIns="90487" tIns="44450" rIns="90487" bIns="44450"/>
          <a:lstStyle/>
          <a:p>
            <a:pPr algn="l" eaLnBrk="1" hangingPunct="1"/>
            <a:r>
              <a:rPr lang="en-US" sz="3200" dirty="0" smtClean="0">
                <a:solidFill>
                  <a:srgbClr val="0070C0"/>
                </a:solidFill>
              </a:rPr>
              <a:t>Derivative </a:t>
            </a:r>
            <a:r>
              <a:rPr lang="en-US" sz="3200" dirty="0">
                <a:solidFill>
                  <a:srgbClr val="0070C0"/>
                </a:solidFill>
              </a:rPr>
              <a:t>Applications </a:t>
            </a:r>
            <a:r>
              <a:rPr lang="en-US" sz="3200" dirty="0" smtClean="0">
                <a:solidFill>
                  <a:srgbClr val="0070C0"/>
                </a:solidFill>
              </a:rPr>
              <a:t>(1) </a:t>
            </a:r>
            <a:r>
              <a:rPr lang="en-US" sz="3200" dirty="0">
                <a:solidFill>
                  <a:srgbClr val="0070C0"/>
                </a:solidFill>
              </a:rPr>
              <a:t>Graphs</a:t>
            </a:r>
          </a:p>
        </p:txBody>
      </p:sp>
      <p:sp>
        <p:nvSpPr>
          <p:cNvPr id="624644" name="Rectangle 4"/>
          <p:cNvSpPr>
            <a:spLocks noGrp="1" noChangeArrowheads="1"/>
          </p:cNvSpPr>
          <p:nvPr>
            <p:ph idx="1"/>
          </p:nvPr>
        </p:nvSpPr>
        <p:spPr>
          <a:xfrm>
            <a:off x="1671638" y="1905000"/>
            <a:ext cx="7319962" cy="4572000"/>
          </a:xfrm>
          <a:noFill/>
        </p:spPr>
        <p:txBody>
          <a:bodyPr lIns="90487" tIns="44450" rIns="90487" bIns="44450"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3200" dirty="0"/>
              <a:t>Derivatives can be used to sketch functions: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3200" u="sng" dirty="0">
                <a:solidFill>
                  <a:srgbClr val="0070C0"/>
                </a:solidFill>
              </a:rPr>
              <a:t>First Derivative</a:t>
            </a:r>
            <a:r>
              <a:rPr lang="en-US" sz="3200" u="sng" dirty="0"/>
              <a:t>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3200" dirty="0"/>
              <a:t>-First derivative indicates slope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3200" dirty="0"/>
              <a:t>-if y’&gt;0, function slopes </a:t>
            </a:r>
            <a:r>
              <a:rPr lang="en-GB" sz="3200" dirty="0" smtClean="0"/>
              <a:t>increase</a:t>
            </a:r>
            <a:endParaRPr lang="en-US" sz="3200" dirty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3200" dirty="0"/>
              <a:t>-if y’&lt;0, function slopes </a:t>
            </a:r>
            <a:r>
              <a:rPr lang="en-US" sz="3200" dirty="0" smtClean="0"/>
              <a:t>decrease</a:t>
            </a:r>
            <a:endParaRPr lang="en-US" sz="3200" dirty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3200" dirty="0"/>
              <a:t>-if y’=0, function </a:t>
            </a:r>
            <a:r>
              <a:rPr lang="en-US" sz="3200" dirty="0" smtClean="0"/>
              <a:t>slope is </a:t>
            </a:r>
            <a:r>
              <a:rPr lang="en-US" sz="3200" dirty="0"/>
              <a:t>horizontal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3200" dirty="0"/>
              <a:t>-slope may change over time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F3C304-5170-4B60-8864-EE08D5656580}" type="slidenum">
              <a:rPr lang="en-CA"/>
              <a:pPr>
                <a:defRPr/>
              </a:pPr>
              <a:t>1</a:t>
            </a:fld>
            <a:endParaRPr lang="en-CA"/>
          </a:p>
        </p:txBody>
      </p:sp>
      <p:sp>
        <p:nvSpPr>
          <p:cNvPr id="63491" name="Rectangle 2"/>
          <p:cNvSpPr>
            <a:spLocks noChangeArrowheads="1"/>
          </p:cNvSpPr>
          <p:nvPr/>
        </p:nvSpPr>
        <p:spPr bwMode="auto">
          <a:xfrm>
            <a:off x="8534400" y="64770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6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6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46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46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46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46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46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46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4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3"/>
          <p:cNvSpPr>
            <a:spLocks noGrp="1" noChangeArrowheads="1"/>
          </p:cNvSpPr>
          <p:nvPr>
            <p:ph type="title"/>
          </p:nvPr>
        </p:nvSpPr>
        <p:spPr>
          <a:xfrm>
            <a:off x="1558925" y="190500"/>
            <a:ext cx="7165975" cy="1143000"/>
          </a:xfrm>
          <a:noFill/>
        </p:spPr>
        <p:txBody>
          <a:bodyPr lIns="90487" tIns="44450" rIns="90487" bIns="44450"/>
          <a:lstStyle/>
          <a:p>
            <a:pPr algn="l" eaLnBrk="1" hangingPunct="1"/>
            <a:r>
              <a:rPr lang="en-US" dirty="0" smtClean="0"/>
              <a:t> </a:t>
            </a:r>
            <a:r>
              <a:rPr lang="en-US" dirty="0"/>
              <a:t>Graphing Example 1</a:t>
            </a:r>
            <a:endParaRPr lang="en-US" sz="4800" dirty="0"/>
          </a:p>
        </p:txBody>
      </p:sp>
      <p:sp>
        <p:nvSpPr>
          <p:cNvPr id="650244" name="Rectangle 4"/>
          <p:cNvSpPr>
            <a:spLocks noGrp="1" noChangeArrowheads="1"/>
          </p:cNvSpPr>
          <p:nvPr>
            <p:ph idx="1"/>
          </p:nvPr>
        </p:nvSpPr>
        <p:spPr>
          <a:xfrm>
            <a:off x="1596456" y="1113146"/>
            <a:ext cx="7318944" cy="5791200"/>
          </a:xfrm>
          <a:noFill/>
        </p:spPr>
        <p:txBody>
          <a:bodyPr lIns="90487" tIns="44450" rIns="90487" bIns="44450"/>
          <a:lstStyle/>
          <a:p>
            <a:pPr marL="660400" indent="-660400" eaLnBrk="1" hangingPunct="1">
              <a:buFontTx/>
              <a:buNone/>
            </a:pPr>
            <a:r>
              <a:rPr lang="en-US" sz="2800" u="sng" dirty="0">
                <a:solidFill>
                  <a:srgbClr val="0070C0"/>
                </a:solidFill>
              </a:rPr>
              <a:t>y=(</a:t>
            </a:r>
            <a:r>
              <a:rPr lang="en-US" sz="2800" u="sng" dirty="0" smtClean="0">
                <a:solidFill>
                  <a:srgbClr val="0070C0"/>
                </a:solidFill>
              </a:rPr>
              <a:t>x-5)</a:t>
            </a:r>
            <a:r>
              <a:rPr lang="en-US" sz="2800" u="sng" baseline="30000" dirty="0" smtClean="0">
                <a:solidFill>
                  <a:srgbClr val="0070C0"/>
                </a:solidFill>
              </a:rPr>
              <a:t>2</a:t>
            </a:r>
            <a:r>
              <a:rPr lang="en-US" sz="2800" u="sng" dirty="0" smtClean="0">
                <a:solidFill>
                  <a:srgbClr val="0070C0"/>
                </a:solidFill>
              </a:rPr>
              <a:t>-3</a:t>
            </a:r>
            <a:endParaRPr lang="en-US" sz="2800" dirty="0">
              <a:solidFill>
                <a:srgbClr val="0070C0"/>
              </a:solidFill>
            </a:endParaRPr>
          </a:p>
          <a:p>
            <a:pPr marL="660400" indent="-660400" eaLnBrk="1" hangingPunct="1">
              <a:buFontTx/>
              <a:buAutoNum type="romanLcParenR"/>
            </a:pPr>
            <a:r>
              <a:rPr lang="en-US" sz="2800" dirty="0" smtClean="0"/>
              <a:t>y(0</a:t>
            </a:r>
            <a:r>
              <a:rPr lang="en-US" sz="2800" dirty="0"/>
              <a:t>)=22, </a:t>
            </a:r>
            <a:endParaRPr lang="en-US" sz="2800" dirty="0" smtClean="0"/>
          </a:p>
          <a:p>
            <a:pPr marL="660400" indent="-660400" eaLnBrk="1" hangingPunct="1">
              <a:buFontTx/>
              <a:buAutoNum type="romanLcParenR"/>
            </a:pPr>
            <a:r>
              <a:rPr lang="en-US" sz="2800" dirty="0" smtClean="0">
                <a:cs typeface="Arial" pitchFamily="34" charset="0"/>
              </a:rPr>
              <a:t>y=0 </a:t>
            </a:r>
            <a:r>
              <a:rPr lang="en-US" sz="2800" dirty="0">
                <a:cs typeface="Arial" pitchFamily="34" charset="0"/>
              </a:rPr>
              <a:t>when </a:t>
            </a:r>
          </a:p>
          <a:p>
            <a:pPr marL="660400" indent="-660400" eaLnBrk="1" hangingPunct="1">
              <a:buFontTx/>
              <a:buNone/>
            </a:pPr>
            <a:r>
              <a:rPr lang="en-US" sz="2800" dirty="0">
                <a:cs typeface="Arial" pitchFamily="34" charset="0"/>
              </a:rPr>
              <a:t>			(x-5)</a:t>
            </a:r>
            <a:r>
              <a:rPr lang="en-US" sz="2800" baseline="30000" dirty="0">
                <a:cs typeface="Arial" pitchFamily="34" charset="0"/>
              </a:rPr>
              <a:t>2</a:t>
            </a:r>
            <a:r>
              <a:rPr lang="en-US" sz="2800" dirty="0">
                <a:cs typeface="Arial" pitchFamily="34" charset="0"/>
              </a:rPr>
              <a:t>=3</a:t>
            </a:r>
          </a:p>
          <a:p>
            <a:pPr marL="660400" indent="-660400" eaLnBrk="1" hangingPunct="1">
              <a:buFontTx/>
              <a:buNone/>
            </a:pPr>
            <a:r>
              <a:rPr lang="en-US" sz="2800" dirty="0">
                <a:cs typeface="Arial" pitchFamily="34" charset="0"/>
              </a:rPr>
              <a:t>			(x-5) = ± 3</a:t>
            </a:r>
            <a:r>
              <a:rPr lang="en-US" sz="2800" baseline="30000" dirty="0">
                <a:cs typeface="Arial" pitchFamily="34" charset="0"/>
              </a:rPr>
              <a:t>1/2</a:t>
            </a:r>
          </a:p>
          <a:p>
            <a:pPr marL="660400" indent="-660400" eaLnBrk="1" hangingPunct="1">
              <a:buFontTx/>
              <a:buNone/>
            </a:pPr>
            <a:r>
              <a:rPr lang="en-US" sz="2800" baseline="30000" dirty="0">
                <a:cs typeface="Arial" pitchFamily="34" charset="0"/>
              </a:rPr>
              <a:t>		 	    </a:t>
            </a:r>
            <a:r>
              <a:rPr lang="en-US" sz="2800" dirty="0">
                <a:cs typeface="Arial" pitchFamily="34" charset="0"/>
              </a:rPr>
              <a:t>x    = ± 3</a:t>
            </a:r>
            <a:r>
              <a:rPr lang="en-US" sz="2800" baseline="30000" dirty="0">
                <a:cs typeface="Arial" pitchFamily="34" charset="0"/>
              </a:rPr>
              <a:t>1/2</a:t>
            </a:r>
            <a:r>
              <a:rPr lang="en-US" sz="2800" dirty="0">
                <a:cs typeface="Arial" pitchFamily="34" charset="0"/>
              </a:rPr>
              <a:t>+5</a:t>
            </a:r>
          </a:p>
          <a:p>
            <a:pPr marL="660400" indent="-660400" eaLnBrk="1" hangingPunct="1">
              <a:buFontTx/>
              <a:buNone/>
            </a:pPr>
            <a:r>
              <a:rPr lang="en-US" sz="2800" dirty="0">
                <a:cs typeface="Arial" pitchFamily="34" charset="0"/>
              </a:rPr>
              <a:t>			  x = 6.7, 3.3 (x-intercepts)</a:t>
            </a:r>
          </a:p>
          <a:p>
            <a:pPr marL="660400" indent="-660400" eaLnBrk="1" hangingPunct="1">
              <a:buFontTx/>
              <a:buNone/>
            </a:pPr>
            <a:r>
              <a:rPr lang="en-US" sz="2800" dirty="0">
                <a:cs typeface="Arial" pitchFamily="34" charset="0"/>
              </a:rPr>
              <a:t>iii) y’=2(x-5)</a:t>
            </a:r>
          </a:p>
          <a:p>
            <a:pPr marL="660400" indent="-660400" eaLnBrk="1" hangingPunct="1">
              <a:buFontTx/>
              <a:buNone/>
            </a:pPr>
            <a:r>
              <a:rPr lang="en-US" sz="2800" dirty="0">
                <a:cs typeface="Arial" pitchFamily="34" charset="0"/>
              </a:rPr>
              <a:t>    y’&gt;0 when x&gt;5</a:t>
            </a:r>
          </a:p>
          <a:p>
            <a:pPr marL="660400" indent="-660400" eaLnBrk="1" hangingPunct="1">
              <a:buFontTx/>
              <a:buNone/>
            </a:pPr>
            <a:r>
              <a:rPr lang="en-US" sz="2800" dirty="0">
                <a:cs typeface="Arial" pitchFamily="34" charset="0"/>
              </a:rPr>
              <a:t>    y’&lt;0 when x&lt;5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E890DA-6522-4620-8FDD-74119955E84B}" type="slidenum">
              <a:rPr lang="en-CA"/>
              <a:pPr>
                <a:defRPr/>
              </a:pPr>
              <a:t>10</a:t>
            </a:fld>
            <a:endParaRPr lang="en-CA"/>
          </a:p>
        </p:txBody>
      </p:sp>
      <p:sp>
        <p:nvSpPr>
          <p:cNvPr id="69635" name="Rectangle 2"/>
          <p:cNvSpPr>
            <a:spLocks noChangeArrowheads="1"/>
          </p:cNvSpPr>
          <p:nvPr/>
        </p:nvSpPr>
        <p:spPr bwMode="auto">
          <a:xfrm>
            <a:off x="8534400" y="64770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5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5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5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5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502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502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502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502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2" name="Rectangle 4"/>
          <p:cNvSpPr>
            <a:spLocks noGrp="1" noChangeArrowheads="1"/>
          </p:cNvSpPr>
          <p:nvPr>
            <p:ph idx="1"/>
          </p:nvPr>
        </p:nvSpPr>
        <p:spPr>
          <a:xfrm>
            <a:off x="1447800" y="381000"/>
            <a:ext cx="7620000" cy="5638800"/>
          </a:xfrm>
          <a:noFill/>
        </p:spPr>
        <p:txBody>
          <a:bodyPr lIns="90487" tIns="44450" rIns="90487" bIns="44450"/>
          <a:lstStyle/>
          <a:p>
            <a:pPr marL="660400" indent="-660400" eaLnBrk="1" hangingPunct="1">
              <a:buFontTx/>
              <a:buNone/>
            </a:pPr>
            <a:r>
              <a:rPr lang="en-US" sz="3200" u="sng" dirty="0">
                <a:solidFill>
                  <a:srgbClr val="0070C0"/>
                </a:solidFill>
              </a:rPr>
              <a:t>y=(x-5)</a:t>
            </a:r>
            <a:r>
              <a:rPr lang="en-US" sz="3200" u="sng" baseline="30000" dirty="0">
                <a:solidFill>
                  <a:srgbClr val="0070C0"/>
                </a:solidFill>
              </a:rPr>
              <a:t>2</a:t>
            </a:r>
            <a:r>
              <a:rPr lang="en-US" sz="3200" u="sng" dirty="0">
                <a:solidFill>
                  <a:srgbClr val="0070C0"/>
                </a:solidFill>
              </a:rPr>
              <a:t>-3</a:t>
            </a:r>
          </a:p>
          <a:p>
            <a:pPr marL="660400" indent="-660400" eaLnBrk="1" hangingPunct="1">
              <a:buFontTx/>
              <a:buNone/>
            </a:pPr>
            <a:endParaRPr lang="en-US" sz="3200" u="sng" dirty="0"/>
          </a:p>
          <a:p>
            <a:pPr marL="660400" indent="-660400" eaLnBrk="1" hangingPunct="1">
              <a:buFontTx/>
              <a:buNone/>
            </a:pPr>
            <a:r>
              <a:rPr lang="en-US" sz="3200" dirty="0"/>
              <a:t>iv) </a:t>
            </a:r>
            <a:r>
              <a:rPr lang="en-US" sz="3200" dirty="0">
                <a:cs typeface="Arial" pitchFamily="34" charset="0"/>
              </a:rPr>
              <a:t>y’=0 when x=5</a:t>
            </a:r>
          </a:p>
          <a:p>
            <a:pPr marL="660400" indent="-660400" eaLnBrk="1" hangingPunct="1">
              <a:buFontTx/>
              <a:buNone/>
            </a:pPr>
            <a:r>
              <a:rPr lang="en-US" sz="3200" dirty="0">
                <a:cs typeface="Arial" pitchFamily="34" charset="0"/>
              </a:rPr>
              <a:t>	</a:t>
            </a:r>
            <a:r>
              <a:rPr lang="en-US" sz="3200" dirty="0" smtClean="0">
                <a:cs typeface="Arial" pitchFamily="34" charset="0"/>
              </a:rPr>
              <a:t>y(5</a:t>
            </a:r>
            <a:r>
              <a:rPr lang="en-US" sz="3200" dirty="0">
                <a:cs typeface="Arial" pitchFamily="34" charset="0"/>
              </a:rPr>
              <a:t>)=(5-5)</a:t>
            </a:r>
            <a:r>
              <a:rPr lang="en-US" sz="3200" baseline="30000" dirty="0">
                <a:cs typeface="Arial" pitchFamily="34" charset="0"/>
              </a:rPr>
              <a:t>2</a:t>
            </a:r>
            <a:r>
              <a:rPr lang="en-US" sz="3200" dirty="0">
                <a:cs typeface="Arial" pitchFamily="34" charset="0"/>
              </a:rPr>
              <a:t>-3=-3</a:t>
            </a:r>
          </a:p>
          <a:p>
            <a:pPr marL="660400" indent="-660400" eaLnBrk="1" hangingPunct="1">
              <a:buFontTx/>
              <a:buNone/>
            </a:pPr>
            <a:r>
              <a:rPr lang="en-US" sz="3200" dirty="0">
                <a:cs typeface="Arial" pitchFamily="34" charset="0"/>
              </a:rPr>
              <a:t>	(5,-3) is a potential </a:t>
            </a:r>
            <a:r>
              <a:rPr lang="en-US" sz="3200" dirty="0" smtClean="0">
                <a:cs typeface="Arial" pitchFamily="34" charset="0"/>
              </a:rPr>
              <a:t>max/min.</a:t>
            </a:r>
            <a:endParaRPr lang="en-US" sz="3200" dirty="0">
              <a:cs typeface="Arial" pitchFamily="34" charset="0"/>
            </a:endParaRPr>
          </a:p>
          <a:p>
            <a:pPr marL="660400" indent="-660400" eaLnBrk="1" hangingPunct="1">
              <a:buFontTx/>
              <a:buNone/>
            </a:pPr>
            <a:r>
              <a:rPr lang="en-US" sz="3200" dirty="0">
                <a:cs typeface="Arial" pitchFamily="34" charset="0"/>
              </a:rPr>
              <a:t>v) y’’=2, (5,-3) is a </a:t>
            </a:r>
            <a:r>
              <a:rPr lang="en-US" sz="3200" dirty="0" smtClean="0">
                <a:cs typeface="Arial" pitchFamily="34" charset="0"/>
              </a:rPr>
              <a:t>minimum.</a:t>
            </a:r>
            <a:endParaRPr lang="en-US" sz="3200" dirty="0">
              <a:cs typeface="Arial" pitchFamily="34" charset="0"/>
            </a:endParaRPr>
          </a:p>
          <a:p>
            <a:pPr marL="660400" indent="-660400" eaLnBrk="1" hangingPunct="1">
              <a:buFontTx/>
              <a:buNone/>
            </a:pPr>
            <a:r>
              <a:rPr lang="en-US" sz="3200" dirty="0">
                <a:cs typeface="Arial" pitchFamily="34" charset="0"/>
              </a:rPr>
              <a:t>vi) Function is always positive, it is always </a:t>
            </a:r>
            <a:r>
              <a:rPr lang="en-US" sz="3200" dirty="0" smtClean="0">
                <a:cs typeface="Arial" pitchFamily="34" charset="0"/>
              </a:rPr>
              <a:t>concave downward.</a:t>
            </a:r>
            <a:endParaRPr lang="en-US" sz="3200" dirty="0">
              <a:cs typeface="Arial" pitchFamily="34" charset="0"/>
            </a:endParaRPr>
          </a:p>
          <a:p>
            <a:pPr marL="660400" indent="-660400" eaLnBrk="1" hangingPunct="1">
              <a:buFontTx/>
              <a:buNone/>
            </a:pPr>
            <a:r>
              <a:rPr lang="en-US" sz="3200" dirty="0">
                <a:cs typeface="Arial" pitchFamily="34" charset="0"/>
              </a:rPr>
              <a:t>vii) y’’ never equals </a:t>
            </a:r>
            <a:r>
              <a:rPr lang="en-US" sz="3200" dirty="0" smtClean="0">
                <a:cs typeface="Arial" pitchFamily="34" charset="0"/>
              </a:rPr>
              <a:t>zero.</a:t>
            </a:r>
            <a:endParaRPr lang="en-US" sz="3200" dirty="0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0975A4D-0EE9-4028-92A5-E826BE1C1EF4}" type="slidenum">
              <a:rPr lang="en-CA"/>
              <a:pPr>
                <a:defRPr/>
              </a:pPr>
              <a:t>11</a:t>
            </a:fld>
            <a:endParaRPr lang="en-CA"/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8534400" y="64770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5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5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29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219200" y="1258888"/>
          <a:ext cx="6734175" cy="483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Chart" r:id="rId4" imgW="3686188" imgH="2648102" progId="">
                  <p:embed/>
                </p:oleObj>
              </mc:Choice>
              <mc:Fallback>
                <p:oleObj name="Chart" r:id="rId4" imgW="3686188" imgH="2648102" progId="">
                  <p:embed/>
                  <p:pic>
                    <p:nvPicPr>
                      <p:cNvPr id="0" name="Picture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58888"/>
                        <a:ext cx="6734175" cy="483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E9F333-8FB1-46E9-B1AC-1E4CB3F589FB}" type="slidenum">
              <a:rPr lang="en-CA"/>
              <a:pPr>
                <a:defRPr/>
              </a:pPr>
              <a:t>12</a:t>
            </a:fld>
            <a:endParaRPr lang="en-CA"/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8534400" y="64770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Oval 16"/>
          <p:cNvSpPr>
            <a:spLocks noChangeArrowheads="1"/>
          </p:cNvSpPr>
          <p:nvPr/>
        </p:nvSpPr>
        <p:spPr bwMode="auto">
          <a:xfrm>
            <a:off x="2286000" y="2667000"/>
            <a:ext cx="109538" cy="1095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Oval 18"/>
          <p:cNvSpPr>
            <a:spLocks noChangeArrowheads="1"/>
          </p:cNvSpPr>
          <p:nvPr/>
        </p:nvSpPr>
        <p:spPr bwMode="auto">
          <a:xfrm>
            <a:off x="3886200" y="4724400"/>
            <a:ext cx="109538" cy="1095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Oval 19"/>
          <p:cNvSpPr>
            <a:spLocks noChangeArrowheads="1"/>
          </p:cNvSpPr>
          <p:nvPr/>
        </p:nvSpPr>
        <p:spPr bwMode="auto">
          <a:xfrm>
            <a:off x="5562600" y="4724400"/>
            <a:ext cx="109538" cy="1095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Oval 20"/>
          <p:cNvSpPr>
            <a:spLocks noChangeArrowheads="1"/>
          </p:cNvSpPr>
          <p:nvPr/>
        </p:nvSpPr>
        <p:spPr bwMode="auto">
          <a:xfrm>
            <a:off x="4724400" y="5029200"/>
            <a:ext cx="109538" cy="1095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Text Box 21"/>
          <p:cNvSpPr txBox="1">
            <a:spLocks noChangeArrowheads="1"/>
          </p:cNvSpPr>
          <p:nvPr/>
        </p:nvSpPr>
        <p:spPr bwMode="auto">
          <a:xfrm>
            <a:off x="2362200" y="24384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(0,22)</a:t>
            </a:r>
          </a:p>
        </p:txBody>
      </p:sp>
      <p:sp>
        <p:nvSpPr>
          <p:cNvPr id="15371" name="Text Box 22"/>
          <p:cNvSpPr txBox="1">
            <a:spLocks noChangeArrowheads="1"/>
          </p:cNvSpPr>
          <p:nvPr/>
        </p:nvSpPr>
        <p:spPr bwMode="auto">
          <a:xfrm>
            <a:off x="3657600" y="43434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(3.3,0)</a:t>
            </a:r>
          </a:p>
        </p:txBody>
      </p:sp>
      <p:sp>
        <p:nvSpPr>
          <p:cNvPr id="15372" name="Text Box 23"/>
          <p:cNvSpPr txBox="1">
            <a:spLocks noChangeArrowheads="1"/>
          </p:cNvSpPr>
          <p:nvPr/>
        </p:nvSpPr>
        <p:spPr bwMode="auto">
          <a:xfrm>
            <a:off x="4953000" y="43434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(6.7,0)</a:t>
            </a:r>
          </a:p>
        </p:txBody>
      </p:sp>
      <p:sp>
        <p:nvSpPr>
          <p:cNvPr id="15373" name="Text Box 24"/>
          <p:cNvSpPr txBox="1">
            <a:spLocks noChangeArrowheads="1"/>
          </p:cNvSpPr>
          <p:nvPr/>
        </p:nvSpPr>
        <p:spPr bwMode="auto">
          <a:xfrm>
            <a:off x="3886200" y="52578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(5,-3)</a:t>
            </a:r>
          </a:p>
        </p:txBody>
      </p:sp>
      <p:sp>
        <p:nvSpPr>
          <p:cNvPr id="15374" name="Line 25"/>
          <p:cNvSpPr>
            <a:spLocks noChangeShapeType="1"/>
          </p:cNvSpPr>
          <p:nvPr/>
        </p:nvSpPr>
        <p:spPr bwMode="auto">
          <a:xfrm flipH="1" flipV="1">
            <a:off x="2362200" y="2743200"/>
            <a:ext cx="228600" cy="76200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ransition spd="med">
    <p:pull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3"/>
          <p:cNvSpPr>
            <a:spLocks noGrp="1" noChangeArrowheads="1"/>
          </p:cNvSpPr>
          <p:nvPr>
            <p:ph type="title"/>
          </p:nvPr>
        </p:nvSpPr>
        <p:spPr>
          <a:xfrm>
            <a:off x="1558925" y="190500"/>
            <a:ext cx="7165975" cy="1143000"/>
          </a:xfrm>
          <a:noFill/>
        </p:spPr>
        <p:txBody>
          <a:bodyPr lIns="90487" tIns="44450" rIns="90487" bIns="44450"/>
          <a:lstStyle/>
          <a:p>
            <a:pPr algn="l" eaLnBrk="1" hangingPunct="1"/>
            <a:r>
              <a:rPr lang="en-US" dirty="0" smtClean="0"/>
              <a:t>Graphing </a:t>
            </a:r>
            <a:r>
              <a:rPr lang="en-US" dirty="0"/>
              <a:t>Example 2</a:t>
            </a:r>
            <a:endParaRPr lang="en-US" sz="4800" dirty="0"/>
          </a:p>
        </p:txBody>
      </p:sp>
      <p:sp>
        <p:nvSpPr>
          <p:cNvPr id="730116" name="Rectangle 4"/>
          <p:cNvSpPr>
            <a:spLocks noGrp="1" noChangeArrowheads="1"/>
          </p:cNvSpPr>
          <p:nvPr>
            <p:ph idx="1"/>
          </p:nvPr>
        </p:nvSpPr>
        <p:spPr>
          <a:xfrm>
            <a:off x="1558925" y="1219200"/>
            <a:ext cx="7356475" cy="5486400"/>
          </a:xfrm>
          <a:noFill/>
        </p:spPr>
        <p:txBody>
          <a:bodyPr lIns="90487" tIns="44450" rIns="90487" bIns="44450"/>
          <a:lstStyle/>
          <a:p>
            <a:pPr marL="660400" indent="-660400" eaLnBrk="1" hangingPunct="1">
              <a:buFontTx/>
              <a:buNone/>
            </a:pPr>
            <a:r>
              <a:rPr lang="en-US" sz="3200" u="sng" dirty="0">
                <a:solidFill>
                  <a:srgbClr val="0070C0"/>
                </a:solidFill>
              </a:rPr>
              <a:t>y=(x+1)(x-3)=x</a:t>
            </a:r>
            <a:r>
              <a:rPr lang="en-US" sz="3200" u="sng" baseline="30000" dirty="0">
                <a:solidFill>
                  <a:srgbClr val="0070C0"/>
                </a:solidFill>
              </a:rPr>
              <a:t>2</a:t>
            </a:r>
            <a:r>
              <a:rPr lang="en-US" sz="3200" u="sng" dirty="0">
                <a:solidFill>
                  <a:srgbClr val="0070C0"/>
                </a:solidFill>
              </a:rPr>
              <a:t>-2x-3</a:t>
            </a:r>
          </a:p>
          <a:p>
            <a:pPr marL="660400" indent="-660400" eaLnBrk="1" hangingPunct="1">
              <a:buFontTx/>
              <a:buNone/>
            </a:pPr>
            <a:endParaRPr lang="en-US" sz="3200" dirty="0"/>
          </a:p>
          <a:p>
            <a:pPr marL="660400" indent="-660400" eaLnBrk="1" hangingPunct="1">
              <a:buFontTx/>
              <a:buAutoNum type="romanLcParenR"/>
            </a:pPr>
            <a:r>
              <a:rPr lang="en-US" sz="3200" dirty="0" smtClean="0"/>
              <a:t>y(0</a:t>
            </a:r>
            <a:r>
              <a:rPr lang="en-US" sz="3200" dirty="0"/>
              <a:t>)=-3, </a:t>
            </a:r>
            <a:endParaRPr lang="en-US" sz="3200" dirty="0" smtClean="0"/>
          </a:p>
          <a:p>
            <a:pPr marL="660400" indent="-660400" eaLnBrk="1" hangingPunct="1">
              <a:buFontTx/>
              <a:buAutoNum type="romanLcParenR"/>
            </a:pPr>
            <a:r>
              <a:rPr lang="en-US" sz="3200" dirty="0" smtClean="0">
                <a:cs typeface="Arial" pitchFamily="34" charset="0"/>
              </a:rPr>
              <a:t>y=0 </a:t>
            </a:r>
            <a:r>
              <a:rPr lang="en-US" sz="3200" dirty="0">
                <a:cs typeface="Arial" pitchFamily="34" charset="0"/>
              </a:rPr>
              <a:t>when </a:t>
            </a:r>
          </a:p>
          <a:p>
            <a:pPr marL="660400" indent="-660400" eaLnBrk="1" hangingPunct="1">
              <a:buFontTx/>
              <a:buNone/>
            </a:pPr>
            <a:r>
              <a:rPr lang="en-US" sz="3200" dirty="0">
                <a:cs typeface="Arial" pitchFamily="34" charset="0"/>
              </a:rPr>
              <a:t>			(x+1)(x-3)</a:t>
            </a:r>
            <a:r>
              <a:rPr lang="en-US" sz="3200" baseline="30000" dirty="0">
                <a:cs typeface="Arial" pitchFamily="34" charset="0"/>
              </a:rPr>
              <a:t> </a:t>
            </a:r>
            <a:r>
              <a:rPr lang="en-US" sz="3200" dirty="0">
                <a:cs typeface="Arial" pitchFamily="34" charset="0"/>
              </a:rPr>
              <a:t>=0</a:t>
            </a:r>
          </a:p>
          <a:p>
            <a:pPr marL="660400" indent="-660400" eaLnBrk="1" hangingPunct="1">
              <a:buFontTx/>
              <a:buNone/>
            </a:pPr>
            <a:r>
              <a:rPr lang="en-US" sz="3200" dirty="0">
                <a:cs typeface="Arial" pitchFamily="34" charset="0"/>
              </a:rPr>
              <a:t>			  x = 3,-1 (x-intercepts)</a:t>
            </a:r>
          </a:p>
          <a:p>
            <a:pPr marL="660400" indent="-660400" eaLnBrk="1" hangingPunct="1">
              <a:buFontTx/>
              <a:buNone/>
            </a:pPr>
            <a:r>
              <a:rPr lang="en-US" sz="3200" dirty="0">
                <a:cs typeface="Arial" pitchFamily="34" charset="0"/>
              </a:rPr>
              <a:t>iii) y’=2x-2</a:t>
            </a:r>
          </a:p>
          <a:p>
            <a:pPr marL="660400" indent="-660400" eaLnBrk="1" hangingPunct="1">
              <a:buFontTx/>
              <a:buNone/>
            </a:pPr>
            <a:r>
              <a:rPr lang="en-US" sz="3200" dirty="0">
                <a:cs typeface="Arial" pitchFamily="34" charset="0"/>
              </a:rPr>
              <a:t>    y’&gt;0 when x&gt;1</a:t>
            </a:r>
          </a:p>
          <a:p>
            <a:pPr marL="660400" indent="-660400" eaLnBrk="1" hangingPunct="1">
              <a:buFontTx/>
              <a:buNone/>
            </a:pPr>
            <a:r>
              <a:rPr lang="en-US" sz="3200" dirty="0">
                <a:cs typeface="Arial" pitchFamily="34" charset="0"/>
              </a:rPr>
              <a:t>    y’&lt;0 when x&lt;1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357AAF-A86D-4003-ADBA-2D41B84EF1FF}" type="slidenum">
              <a:rPr lang="en-CA"/>
              <a:pPr>
                <a:defRPr/>
              </a:pPr>
              <a:t>13</a:t>
            </a:fld>
            <a:endParaRPr lang="en-CA"/>
          </a:p>
        </p:txBody>
      </p:sp>
      <p:sp>
        <p:nvSpPr>
          <p:cNvPr id="71683" name="Rectangle 2"/>
          <p:cNvSpPr>
            <a:spLocks noChangeArrowheads="1"/>
          </p:cNvSpPr>
          <p:nvPr/>
        </p:nvSpPr>
        <p:spPr bwMode="auto">
          <a:xfrm>
            <a:off x="8534400" y="64770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0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0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0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0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30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30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301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301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1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4" name="Rectangle 4"/>
          <p:cNvSpPr>
            <a:spLocks noGrp="1" noChangeArrowheads="1"/>
          </p:cNvSpPr>
          <p:nvPr>
            <p:ph idx="1"/>
          </p:nvPr>
        </p:nvSpPr>
        <p:spPr>
          <a:xfrm>
            <a:off x="1409700" y="457200"/>
            <a:ext cx="7315200" cy="5638800"/>
          </a:xfrm>
          <a:noFill/>
        </p:spPr>
        <p:txBody>
          <a:bodyPr lIns="90487" tIns="44450" rIns="90487" bIns="44450"/>
          <a:lstStyle/>
          <a:p>
            <a:pPr marL="660400" indent="-660400" eaLnBrk="1" hangingPunct="1">
              <a:buFontTx/>
              <a:buNone/>
            </a:pPr>
            <a:r>
              <a:rPr lang="en-US" sz="3600" u="sng" dirty="0">
                <a:solidFill>
                  <a:srgbClr val="0070C0"/>
                </a:solidFill>
              </a:rPr>
              <a:t>y=(x+1)(x-3)=x</a:t>
            </a:r>
            <a:r>
              <a:rPr lang="en-US" sz="3600" u="sng" baseline="30000" dirty="0">
                <a:solidFill>
                  <a:srgbClr val="0070C0"/>
                </a:solidFill>
              </a:rPr>
              <a:t>2</a:t>
            </a:r>
            <a:r>
              <a:rPr lang="en-US" sz="3600" u="sng" dirty="0">
                <a:solidFill>
                  <a:srgbClr val="0070C0"/>
                </a:solidFill>
              </a:rPr>
              <a:t>-2x-3</a:t>
            </a:r>
          </a:p>
          <a:p>
            <a:pPr marL="660400" indent="-660400" eaLnBrk="1" hangingPunct="1">
              <a:buFontTx/>
              <a:buNone/>
            </a:pPr>
            <a:r>
              <a:rPr lang="en-US" sz="3600" dirty="0"/>
              <a:t>iv) </a:t>
            </a:r>
            <a:r>
              <a:rPr lang="en-US" sz="3600" dirty="0">
                <a:cs typeface="Arial" pitchFamily="34" charset="0"/>
              </a:rPr>
              <a:t>y’=0 when x=1</a:t>
            </a:r>
          </a:p>
          <a:p>
            <a:pPr marL="660400" indent="-660400" eaLnBrk="1" hangingPunct="1">
              <a:buFontTx/>
              <a:buNone/>
            </a:pPr>
            <a:r>
              <a:rPr lang="en-US" sz="3600" dirty="0">
                <a:cs typeface="Arial" pitchFamily="34" charset="0"/>
              </a:rPr>
              <a:t>	f(1)=1</a:t>
            </a:r>
            <a:r>
              <a:rPr lang="en-US" sz="3600" baseline="30000" dirty="0">
                <a:cs typeface="Arial" pitchFamily="34" charset="0"/>
              </a:rPr>
              <a:t>2</a:t>
            </a:r>
            <a:r>
              <a:rPr lang="en-US" sz="3600" dirty="0">
                <a:cs typeface="Arial" pitchFamily="34" charset="0"/>
              </a:rPr>
              <a:t>-2(1)-3=-4</a:t>
            </a:r>
          </a:p>
          <a:p>
            <a:pPr marL="660400" indent="-660400" eaLnBrk="1" hangingPunct="1">
              <a:buFontTx/>
              <a:buNone/>
            </a:pPr>
            <a:r>
              <a:rPr lang="en-US" sz="3600" dirty="0">
                <a:cs typeface="Arial" pitchFamily="34" charset="0"/>
              </a:rPr>
              <a:t>	(1,-4) is a potential </a:t>
            </a:r>
            <a:r>
              <a:rPr lang="en-US" sz="3600" dirty="0" smtClean="0">
                <a:cs typeface="Arial" pitchFamily="34" charset="0"/>
              </a:rPr>
              <a:t>max/min.</a:t>
            </a:r>
            <a:endParaRPr lang="en-US" sz="3600" dirty="0">
              <a:cs typeface="Arial" pitchFamily="34" charset="0"/>
            </a:endParaRPr>
          </a:p>
          <a:p>
            <a:pPr marL="660400" indent="-660400" eaLnBrk="1" hangingPunct="1">
              <a:buFontTx/>
              <a:buNone/>
            </a:pPr>
            <a:r>
              <a:rPr lang="en-US" sz="3600" dirty="0">
                <a:cs typeface="Arial" pitchFamily="34" charset="0"/>
              </a:rPr>
              <a:t>v) y’’=2, x=1 is a </a:t>
            </a:r>
            <a:r>
              <a:rPr lang="en-US" sz="3600" dirty="0" smtClean="0">
                <a:cs typeface="Arial" pitchFamily="34" charset="0"/>
              </a:rPr>
              <a:t>minimum.</a:t>
            </a:r>
            <a:endParaRPr lang="en-US" sz="3600" dirty="0">
              <a:cs typeface="Arial" pitchFamily="34" charset="0"/>
            </a:endParaRPr>
          </a:p>
          <a:p>
            <a:pPr marL="660400" indent="-660400" eaLnBrk="1" hangingPunct="1">
              <a:buFontTx/>
              <a:buNone/>
            </a:pPr>
            <a:r>
              <a:rPr lang="en-US" sz="3600" dirty="0">
                <a:cs typeface="Arial" pitchFamily="34" charset="0"/>
              </a:rPr>
              <a:t>vi) Function is always positive, it is always </a:t>
            </a:r>
            <a:r>
              <a:rPr lang="en-US" sz="3600" dirty="0" smtClean="0">
                <a:cs typeface="Arial" pitchFamily="34" charset="0"/>
              </a:rPr>
              <a:t>concave upward.</a:t>
            </a:r>
            <a:endParaRPr lang="en-US" sz="3600" dirty="0">
              <a:cs typeface="Arial" pitchFamily="34" charset="0"/>
            </a:endParaRPr>
          </a:p>
          <a:p>
            <a:pPr marL="660400" indent="-660400" eaLnBrk="1" hangingPunct="1">
              <a:buFontTx/>
              <a:buNone/>
            </a:pPr>
            <a:r>
              <a:rPr lang="en-US" sz="3600" dirty="0">
                <a:cs typeface="Arial" pitchFamily="34" charset="0"/>
              </a:rPr>
              <a:t>vii) y’’ never equals </a:t>
            </a:r>
            <a:r>
              <a:rPr lang="en-US" sz="3600" dirty="0" smtClean="0">
                <a:cs typeface="Arial" pitchFamily="34" charset="0"/>
              </a:rPr>
              <a:t>zero.</a:t>
            </a:r>
            <a:endParaRPr lang="en-US" sz="3600" dirty="0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23CD7D-1A5A-4003-8994-0EDC9C0AF707}" type="slidenum">
              <a:rPr lang="en-CA"/>
              <a:pPr>
                <a:defRPr/>
              </a:pPr>
              <a:t>14</a:t>
            </a:fld>
            <a:endParaRPr lang="en-CA"/>
          </a:p>
        </p:txBody>
      </p:sp>
      <p:sp>
        <p:nvSpPr>
          <p:cNvPr id="72707" name="Rectangle 2"/>
          <p:cNvSpPr>
            <a:spLocks noChangeArrowheads="1"/>
          </p:cNvSpPr>
          <p:nvPr/>
        </p:nvSpPr>
        <p:spPr bwMode="auto">
          <a:xfrm>
            <a:off x="8534400" y="64770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2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2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2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2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321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321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216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973440"/>
              </p:ext>
            </p:extLst>
          </p:nvPr>
        </p:nvGraphicFramePr>
        <p:xfrm>
          <a:off x="1449582" y="373198"/>
          <a:ext cx="7300339" cy="6027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Chart" r:id="rId4" imgW="3686188" imgH="2648102" progId="">
                  <p:embed/>
                </p:oleObj>
              </mc:Choice>
              <mc:Fallback>
                <p:oleObj name="Chart" r:id="rId4" imgW="3686188" imgH="2648102" progId="">
                  <p:embed/>
                  <p:pic>
                    <p:nvPicPr>
                      <p:cNvPr id="0" name="Picture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582" y="373198"/>
                        <a:ext cx="7300339" cy="60276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7AD5A-9E65-4C6E-8E32-60CBE90ABF7F}" type="slidenum">
              <a:rPr lang="en-CA"/>
              <a:pPr>
                <a:defRPr/>
              </a:pPr>
              <a:t>15</a:t>
            </a:fld>
            <a:endParaRPr lang="en-CA"/>
          </a:p>
        </p:txBody>
      </p:sp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8534400" y="64770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4990213" y="5486400"/>
            <a:ext cx="109538" cy="1095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Oval 6"/>
          <p:cNvSpPr>
            <a:spLocks noChangeArrowheads="1"/>
          </p:cNvSpPr>
          <p:nvPr/>
        </p:nvSpPr>
        <p:spPr bwMode="auto">
          <a:xfrm>
            <a:off x="4114800" y="5267502"/>
            <a:ext cx="109538" cy="1095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5715000" y="5267502"/>
            <a:ext cx="109538" cy="1095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4" name="Rectangle 4"/>
          <p:cNvSpPr>
            <a:spLocks noGrp="1" noChangeArrowheads="1"/>
          </p:cNvSpPr>
          <p:nvPr>
            <p:ph idx="1"/>
          </p:nvPr>
        </p:nvSpPr>
        <p:spPr>
          <a:xfrm>
            <a:off x="1447800" y="533400"/>
            <a:ext cx="7543800" cy="5943600"/>
          </a:xfrm>
          <a:noFill/>
        </p:spPr>
        <p:txBody>
          <a:bodyPr lIns="90487" tIns="44450" rIns="90487" bIns="44450"/>
          <a:lstStyle/>
          <a:p>
            <a:pPr marL="609600" indent="-609600" eaLnBrk="1" hangingPunct="1">
              <a:buFontTx/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shape/concavity</a:t>
            </a:r>
            <a:r>
              <a:rPr lang="en-US" sz="3200" dirty="0" smtClean="0"/>
              <a:t> </a:t>
            </a:r>
            <a:r>
              <a:rPr lang="en-US" sz="3200" dirty="0"/>
              <a:t>must be determined</a:t>
            </a:r>
          </a:p>
          <a:p>
            <a:pPr marL="609600" indent="-609600" eaLnBrk="1" hangingPunct="1">
              <a:buFontTx/>
              <a:buNone/>
            </a:pPr>
            <a:r>
              <a:rPr lang="en-US" sz="3200" u="sng" dirty="0">
                <a:solidFill>
                  <a:srgbClr val="0070C0"/>
                </a:solidFill>
              </a:rPr>
              <a:t>Second Derivative:</a:t>
            </a:r>
          </a:p>
          <a:p>
            <a:pPr marL="609600" indent="-609600" eaLnBrk="1" hangingPunct="1">
              <a:buFontTx/>
              <a:buNone/>
            </a:pPr>
            <a:r>
              <a:rPr lang="en-US" sz="3200" dirty="0"/>
              <a:t>-Second derivative indicates concavity</a:t>
            </a:r>
          </a:p>
          <a:p>
            <a:pPr marL="609600" indent="-609600">
              <a:buNone/>
            </a:pPr>
            <a:r>
              <a:rPr lang="en-US" sz="3200" dirty="0"/>
              <a:t>-if y’’&gt;0, </a:t>
            </a:r>
            <a:r>
              <a:rPr lang="en-US" sz="3200" dirty="0" smtClean="0"/>
              <a:t>(concave </a:t>
            </a:r>
            <a:r>
              <a:rPr lang="en-US" sz="3200" dirty="0"/>
              <a:t>upward); (minimum point</a:t>
            </a:r>
            <a:r>
              <a:rPr lang="en-US" sz="3200" dirty="0" smtClean="0"/>
              <a:t>).</a:t>
            </a:r>
            <a:endParaRPr lang="en-US" sz="3200" dirty="0"/>
          </a:p>
          <a:p>
            <a:pPr marL="609600" indent="-609600">
              <a:buNone/>
            </a:pPr>
            <a:r>
              <a:rPr lang="en-US" sz="3200" dirty="0" smtClean="0"/>
              <a:t>-</a:t>
            </a:r>
            <a:r>
              <a:rPr lang="en-US" sz="3200" dirty="0"/>
              <a:t>if y’’&lt;0, </a:t>
            </a:r>
            <a:r>
              <a:rPr lang="en-US" sz="3200" dirty="0" smtClean="0"/>
              <a:t>(concave </a:t>
            </a:r>
            <a:r>
              <a:rPr lang="en-US" sz="3200" dirty="0"/>
              <a:t>downward); (maximum point).</a:t>
            </a:r>
          </a:p>
          <a:p>
            <a:pPr marL="609600" indent="-609600" eaLnBrk="1" hangingPunct="1">
              <a:buFontTx/>
              <a:buNone/>
            </a:pPr>
            <a:r>
              <a:rPr lang="en-US" sz="3200" dirty="0" smtClean="0"/>
              <a:t>-</a:t>
            </a:r>
            <a:r>
              <a:rPr lang="en-US" sz="3200" dirty="0"/>
              <a:t>if y’’=0, </a:t>
            </a:r>
            <a:r>
              <a:rPr lang="en-US" sz="3200" dirty="0" smtClean="0"/>
              <a:t>(an </a:t>
            </a:r>
            <a:r>
              <a:rPr lang="en-US" sz="3200" dirty="0"/>
              <a:t>inflection point </a:t>
            </a:r>
            <a:r>
              <a:rPr lang="en-US" sz="3200" dirty="0" smtClean="0"/>
              <a:t>occurs)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9F014C-3F84-4249-AFB9-C9286DEA1D7A}" type="slidenum">
              <a:rPr lang="en-CA"/>
              <a:pPr>
                <a:defRPr/>
              </a:pPr>
              <a:t>2</a:t>
            </a:fld>
            <a:endParaRPr lang="en-CA"/>
          </a:p>
        </p:txBody>
      </p:sp>
      <p:sp>
        <p:nvSpPr>
          <p:cNvPr id="64515" name="Rectangle 2"/>
          <p:cNvSpPr>
            <a:spLocks noChangeArrowheads="1"/>
          </p:cNvSpPr>
          <p:nvPr/>
        </p:nvSpPr>
        <p:spPr bwMode="auto">
          <a:xfrm>
            <a:off x="8534400" y="64770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9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9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9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9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9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9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9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9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9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9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9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9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4267200" cy="1143000"/>
          </a:xfrm>
          <a:noFill/>
        </p:spPr>
        <p:txBody>
          <a:bodyPr lIns="90487" tIns="44450" rIns="90487" bIns="44450"/>
          <a:lstStyle/>
          <a:p>
            <a:pPr algn="l" eaLnBrk="1" hangingPunct="1"/>
            <a:r>
              <a:rPr lang="en-US" sz="3600" dirty="0" smtClean="0"/>
              <a:t> </a:t>
            </a:r>
            <a:r>
              <a:rPr lang="en-US" sz="3600" dirty="0"/>
              <a:t>Sample Graphs</a:t>
            </a:r>
            <a:endParaRPr lang="en-US" sz="4400" dirty="0"/>
          </a:p>
        </p:txBody>
      </p:sp>
      <p:sp>
        <p:nvSpPr>
          <p:cNvPr id="63181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453487" y="1174845"/>
            <a:ext cx="4871113" cy="577755"/>
          </a:xfrm>
          <a:noFill/>
        </p:spPr>
        <p:txBody>
          <a:bodyPr lIns="90487" tIns="44450" rIns="90487" bIns="44450"/>
          <a:lstStyle/>
          <a:p>
            <a:pPr marL="609600" indent="-609600" eaLnBrk="1" hangingPunct="1">
              <a:buFontTx/>
              <a:buNone/>
            </a:pPr>
            <a:r>
              <a:rPr lang="en-US" dirty="0"/>
              <a:t>y</a:t>
            </a:r>
            <a:r>
              <a:rPr lang="en-US" dirty="0" smtClean="0"/>
              <a:t>’’= </a:t>
            </a:r>
            <a:r>
              <a:rPr lang="en-US" dirty="0"/>
              <a:t>2</a:t>
            </a:r>
            <a:r>
              <a:rPr lang="en-US" dirty="0" smtClean="0"/>
              <a:t>, </a:t>
            </a:r>
            <a:r>
              <a:rPr lang="en-US" dirty="0"/>
              <a:t>graph is </a:t>
            </a:r>
            <a:r>
              <a:rPr lang="en-US" dirty="0" smtClean="0"/>
              <a:t>concave upward</a:t>
            </a:r>
            <a:endParaRPr lang="en-US" dirty="0"/>
          </a:p>
          <a:p>
            <a:pPr marL="609600" indent="-609600" eaLnBrk="1" hangingPunct="1">
              <a:buFontTx/>
              <a:buNone/>
            </a:pPr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1CD565-BD7B-4DDD-8BA9-274B4549EC5C}" type="slidenum">
              <a:rPr lang="en-CA"/>
              <a:pPr>
                <a:defRPr/>
              </a:pPr>
              <a:t>3</a:t>
            </a:fld>
            <a:endParaRPr lang="en-CA"/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8534400" y="64770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1924050"/>
            <a:ext cx="5629275" cy="4667250"/>
          </a:xfrm>
          <a:prstGeom prst="rect">
            <a:avLst/>
          </a:prstGeom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1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1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3"/>
          <p:cNvSpPr>
            <a:spLocks noGrp="1" noChangeArrowheads="1"/>
          </p:cNvSpPr>
          <p:nvPr>
            <p:ph type="title"/>
          </p:nvPr>
        </p:nvSpPr>
        <p:spPr>
          <a:xfrm>
            <a:off x="1423916" y="0"/>
            <a:ext cx="5791200" cy="1143000"/>
          </a:xfrm>
          <a:noFill/>
        </p:spPr>
        <p:txBody>
          <a:bodyPr lIns="90487" tIns="44450" rIns="90487" bIns="44450"/>
          <a:lstStyle/>
          <a:p>
            <a:pPr algn="l" eaLnBrk="1" hangingPunct="1"/>
            <a:r>
              <a:rPr lang="en-US" sz="3600" dirty="0" smtClean="0"/>
              <a:t>Sample </a:t>
            </a:r>
            <a:r>
              <a:rPr lang="en-US" sz="3600" dirty="0"/>
              <a:t>Graphs</a:t>
            </a:r>
            <a:endParaRPr lang="en-US" sz="4400" dirty="0"/>
          </a:p>
        </p:txBody>
      </p:sp>
      <p:sp>
        <p:nvSpPr>
          <p:cNvPr id="63386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990600"/>
            <a:ext cx="5410200" cy="609600"/>
          </a:xfrm>
          <a:noFill/>
        </p:spPr>
        <p:txBody>
          <a:bodyPr lIns="90487" tIns="44450" rIns="90487" bIns="44450"/>
          <a:lstStyle/>
          <a:p>
            <a:pPr marL="609600" indent="-609600" eaLnBrk="1" hangingPunct="1">
              <a:buFontTx/>
              <a:buNone/>
            </a:pPr>
            <a:r>
              <a:rPr lang="en-US" dirty="0"/>
              <a:t>y</a:t>
            </a:r>
            <a:r>
              <a:rPr lang="en-US" dirty="0" smtClean="0"/>
              <a:t>’’=-</a:t>
            </a:r>
            <a:r>
              <a:rPr lang="en-US" dirty="0"/>
              <a:t>2, </a:t>
            </a:r>
            <a:r>
              <a:rPr lang="en-US" dirty="0" smtClean="0"/>
              <a:t>graph </a:t>
            </a:r>
            <a:r>
              <a:rPr lang="en-US" dirty="0"/>
              <a:t>is </a:t>
            </a:r>
            <a:r>
              <a:rPr lang="en-US" dirty="0" smtClean="0"/>
              <a:t>concave downward</a:t>
            </a:r>
            <a:endParaRPr lang="en-US" dirty="0"/>
          </a:p>
          <a:p>
            <a:pPr marL="609600" indent="-609600" eaLnBrk="1" hangingPunct="1">
              <a:buFontTx/>
              <a:buNone/>
            </a:pPr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EE053-48CC-4AA9-996E-04B6FB923E1C}" type="slidenum">
              <a:rPr lang="en-CA"/>
              <a:pPr>
                <a:defRPr/>
              </a:pPr>
              <a:t>4</a:t>
            </a:fld>
            <a:endParaRPr lang="en-CA"/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8534400" y="64770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752600"/>
            <a:ext cx="6096000" cy="4788615"/>
          </a:xfrm>
          <a:prstGeom prst="rect">
            <a:avLst/>
          </a:prstGeom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8" name="Rectangle 4"/>
          <p:cNvSpPr>
            <a:spLocks noGrp="1" noChangeArrowheads="1"/>
          </p:cNvSpPr>
          <p:nvPr>
            <p:ph idx="1"/>
          </p:nvPr>
        </p:nvSpPr>
        <p:spPr>
          <a:xfrm>
            <a:off x="1447800" y="152400"/>
            <a:ext cx="7696200" cy="6553200"/>
          </a:xfrm>
          <a:noFill/>
        </p:spPr>
        <p:txBody>
          <a:bodyPr lIns="90487" tIns="44450" rIns="90487" bIns="44450"/>
          <a:lstStyle/>
          <a:p>
            <a:pPr marL="609600" indent="-609600">
              <a:lnSpc>
                <a:spcPct val="90000"/>
              </a:lnSpc>
              <a:buNone/>
            </a:pPr>
            <a:r>
              <a:rPr lang="en-GB" sz="2800" dirty="0">
                <a:solidFill>
                  <a:srgbClr val="0070C0"/>
                </a:solidFill>
              </a:rPr>
              <a:t>Critical </a:t>
            </a:r>
            <a:r>
              <a:rPr lang="en-GB" sz="2800" dirty="0" smtClean="0">
                <a:solidFill>
                  <a:srgbClr val="0070C0"/>
                </a:solidFill>
              </a:rPr>
              <a:t>Point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GB" sz="2800" dirty="0" smtClean="0"/>
              <a:t>An </a:t>
            </a:r>
            <a:r>
              <a:rPr lang="en-GB" sz="2800" dirty="0"/>
              <a:t>interior point of the domain of </a:t>
            </a:r>
            <a:r>
              <a:rPr lang="en-GB" sz="2800" dirty="0" smtClean="0"/>
              <a:t>a 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GB" sz="2800" dirty="0" smtClean="0"/>
              <a:t>function f where f’ is </a:t>
            </a:r>
            <a:r>
              <a:rPr lang="en-GB" sz="2800" u="sng" dirty="0" smtClean="0">
                <a:solidFill>
                  <a:srgbClr val="FF0000"/>
                </a:solidFill>
              </a:rPr>
              <a:t>zero</a:t>
            </a:r>
            <a:r>
              <a:rPr lang="en-GB" sz="2800" dirty="0" smtClean="0"/>
              <a:t> or </a:t>
            </a:r>
            <a:r>
              <a:rPr lang="en-GB" sz="2800" u="sng" dirty="0" smtClean="0">
                <a:solidFill>
                  <a:srgbClr val="FF0000"/>
                </a:solidFill>
              </a:rPr>
              <a:t>undefined</a:t>
            </a:r>
            <a:r>
              <a:rPr lang="en-GB" sz="2800" dirty="0" smtClean="0"/>
              <a:t>.</a:t>
            </a:r>
            <a:endParaRPr lang="en-US" sz="2800" dirty="0" smtClean="0">
              <a:solidFill>
                <a:srgbClr val="0070C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800" dirty="0" smtClean="0">
              <a:solidFill>
                <a:srgbClr val="0070C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Maxima/minima</a:t>
            </a:r>
            <a:r>
              <a:rPr lang="en-US" sz="2800" dirty="0" smtClean="0"/>
              <a:t> </a:t>
            </a:r>
            <a:r>
              <a:rPr lang="en-US" sz="2800" dirty="0"/>
              <a:t>can aid in drawing graphs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b="1" u="sng" dirty="0">
                <a:solidFill>
                  <a:srgbClr val="0070C0"/>
                </a:solidFill>
              </a:rPr>
              <a:t>Maximum Point: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/>
              <a:t>If		1) f(a)’=0, and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/>
              <a:t>		2) f(a)’’&lt;0,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- graph </a:t>
            </a:r>
            <a:r>
              <a:rPr lang="en-US" sz="2800" dirty="0"/>
              <a:t>has a maximum point (peak) at x=a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b="1" u="sng" dirty="0">
                <a:solidFill>
                  <a:srgbClr val="0070C0"/>
                </a:solidFill>
              </a:rPr>
              <a:t>Minimum Point: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/>
              <a:t>If		1) f(a)’=0, and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/>
              <a:t>		2) f(a)’’&gt;0,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- graph </a:t>
            </a:r>
            <a:r>
              <a:rPr lang="en-US" sz="2800" dirty="0"/>
              <a:t>has a minimum point (valley) at x=a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8D68FE6-F3FE-4C75-8BD3-139F49BDC5AA}" type="slidenum">
              <a:rPr lang="en-CA"/>
              <a:pPr>
                <a:defRPr/>
              </a:pPr>
              <a:t>5</a:t>
            </a:fld>
            <a:endParaRPr lang="en-CA"/>
          </a:p>
        </p:txBody>
      </p:sp>
      <p:sp>
        <p:nvSpPr>
          <p:cNvPr id="65539" name="Rectangle 2"/>
          <p:cNvSpPr>
            <a:spLocks noChangeArrowheads="1"/>
          </p:cNvSpPr>
          <p:nvPr/>
        </p:nvSpPr>
        <p:spPr bwMode="auto">
          <a:xfrm>
            <a:off x="8534400" y="64770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5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5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5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5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5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5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5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5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59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59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59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59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59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59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59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59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59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59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59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59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59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359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359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359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2" name="Rectangle 4"/>
          <p:cNvSpPr>
            <a:spLocks noGrp="1" noChangeArrowheads="1"/>
          </p:cNvSpPr>
          <p:nvPr>
            <p:ph idx="1"/>
          </p:nvPr>
        </p:nvSpPr>
        <p:spPr>
          <a:xfrm>
            <a:off x="1371600" y="533400"/>
            <a:ext cx="7543800" cy="5867400"/>
          </a:xfrm>
          <a:noFill/>
        </p:spPr>
        <p:txBody>
          <a:bodyPr lIns="90487" tIns="44450" rIns="90487" bIns="44450"/>
          <a:lstStyle/>
          <a:p>
            <a:pPr marL="609600" indent="-609600" eaLnBrk="1" hangingPunct="1">
              <a:buFontTx/>
              <a:buNone/>
            </a:pPr>
            <a:r>
              <a:rPr lang="en-US" sz="3600" u="sng" dirty="0">
                <a:solidFill>
                  <a:srgbClr val="0070C0"/>
                </a:solidFill>
              </a:rPr>
              <a:t>Inflection Points:</a:t>
            </a:r>
          </a:p>
          <a:p>
            <a:pPr marL="609600" indent="-609600" eaLnBrk="1" hangingPunct="1">
              <a:buFontTx/>
              <a:buNone/>
            </a:pPr>
            <a:r>
              <a:rPr lang="en-US" sz="3600" dirty="0" smtClean="0"/>
              <a:t>If</a:t>
            </a:r>
            <a:r>
              <a:rPr lang="en-US" sz="3600" dirty="0"/>
              <a:t> </a:t>
            </a:r>
            <a:endParaRPr lang="en-US" sz="3600" dirty="0" smtClean="0"/>
          </a:p>
          <a:p>
            <a:pPr marL="609600" indent="-609600" eaLnBrk="1" hangingPunct="1">
              <a:buFontTx/>
              <a:buNone/>
            </a:pPr>
            <a:r>
              <a:rPr lang="en-US" sz="3600" dirty="0" smtClean="0"/>
              <a:t>1</a:t>
            </a:r>
            <a:r>
              <a:rPr lang="en-US" sz="3600" dirty="0"/>
              <a:t>) f(a)’’=0, and</a:t>
            </a:r>
          </a:p>
          <a:p>
            <a:pPr marL="609600" indent="-609600" eaLnBrk="1" hangingPunct="1">
              <a:buFontTx/>
              <a:buNone/>
            </a:pPr>
            <a:r>
              <a:rPr lang="en-US" sz="3600" dirty="0" smtClean="0"/>
              <a:t>2</a:t>
            </a:r>
            <a:r>
              <a:rPr lang="en-US" sz="3600" dirty="0"/>
              <a:t>) the graph is not a straight line</a:t>
            </a:r>
          </a:p>
          <a:p>
            <a:pPr marL="609600" indent="-609600" eaLnBrk="1" hangingPunct="1">
              <a:buFontTx/>
              <a:buNone/>
            </a:pPr>
            <a:endParaRPr lang="en-US" sz="3600" dirty="0"/>
          </a:p>
          <a:p>
            <a:pPr marL="609600" indent="-609600" eaLnBrk="1" hangingPunct="1">
              <a:buFontTx/>
              <a:buNone/>
            </a:pPr>
            <a:r>
              <a:rPr lang="en-US" sz="3600" dirty="0"/>
              <a:t>-then an inflection point occurs</a:t>
            </a:r>
          </a:p>
          <a:p>
            <a:pPr marL="609600" indent="-609600" eaLnBrk="1" hangingPunct="1">
              <a:buFontTx/>
              <a:buNone/>
            </a:pPr>
            <a:r>
              <a:rPr lang="en-US" sz="3600" dirty="0"/>
              <a:t>	-(where the graph switches between </a:t>
            </a:r>
            <a:r>
              <a:rPr lang="en-US" sz="3600" dirty="0" smtClean="0"/>
              <a:t>concave upward </a:t>
            </a:r>
            <a:r>
              <a:rPr lang="en-US" sz="3600" dirty="0"/>
              <a:t>and </a:t>
            </a:r>
            <a:r>
              <a:rPr lang="en-US" sz="3600" dirty="0" smtClean="0"/>
              <a:t>concave downward)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EACE45-6224-4F0E-AD89-011B0C136F5D}" type="slidenum">
              <a:rPr lang="en-CA"/>
              <a:pPr>
                <a:defRPr/>
              </a:pPr>
              <a:t>6</a:t>
            </a:fld>
            <a:endParaRPr lang="en-CA"/>
          </a:p>
        </p:txBody>
      </p:sp>
      <p:sp>
        <p:nvSpPr>
          <p:cNvPr id="66563" name="Rectangle 2"/>
          <p:cNvSpPr>
            <a:spLocks noChangeArrowheads="1"/>
          </p:cNvSpPr>
          <p:nvPr/>
        </p:nvSpPr>
        <p:spPr bwMode="auto">
          <a:xfrm>
            <a:off x="8534400" y="64770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05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11AF52-62A1-47A9-A019-5CA2FD34EA66}" type="slidenum">
              <a:rPr lang="en-CA"/>
              <a:pPr>
                <a:defRPr/>
              </a:pPr>
              <a:t>7</a:t>
            </a:fld>
            <a:endParaRPr lang="en-CA"/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8534400" y="64770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9609" y="533400"/>
            <a:ext cx="7201242" cy="5867400"/>
          </a:xfrm>
          <a:prstGeom prst="rect">
            <a:avLst/>
          </a:prstGeom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8" name="Rectangle 4"/>
          <p:cNvSpPr>
            <a:spLocks noGrp="1" noChangeArrowheads="1"/>
          </p:cNvSpPr>
          <p:nvPr>
            <p:ph idx="1"/>
          </p:nvPr>
        </p:nvSpPr>
        <p:spPr>
          <a:xfrm>
            <a:off x="1423916" y="304800"/>
            <a:ext cx="7467600" cy="6324600"/>
          </a:xfrm>
          <a:noFill/>
        </p:spPr>
        <p:txBody>
          <a:bodyPr lIns="90487" tIns="44450" rIns="90487" bIns="44450"/>
          <a:lstStyle/>
          <a:p>
            <a:pPr marL="660400" indent="-660400" eaLnBrk="1" hangingPunct="1">
              <a:buFontTx/>
              <a:buNone/>
            </a:pPr>
            <a:r>
              <a:rPr lang="en-US" sz="3200" u="sng" dirty="0" smtClean="0"/>
              <a:t> </a:t>
            </a:r>
            <a:r>
              <a:rPr lang="en-US" sz="3200" u="sng" dirty="0">
                <a:solidFill>
                  <a:srgbClr val="0070C0"/>
                </a:solidFill>
              </a:rPr>
              <a:t>Graphing Steps:</a:t>
            </a:r>
          </a:p>
          <a:p>
            <a:pPr marL="660400" indent="-660400" eaLnBrk="1" hangingPunct="1">
              <a:buFontTx/>
              <a:buAutoNum type="romanLcParenR"/>
            </a:pPr>
            <a:r>
              <a:rPr lang="en-US" sz="3200" dirty="0"/>
              <a:t>Evaluate </a:t>
            </a:r>
            <a:r>
              <a:rPr lang="en-US" sz="3200" dirty="0" smtClean="0"/>
              <a:t>y(x</a:t>
            </a:r>
            <a:r>
              <a:rPr lang="en-US" sz="3200" dirty="0"/>
              <a:t>)  at </a:t>
            </a:r>
            <a:r>
              <a:rPr lang="en-US" sz="3200" dirty="0" smtClean="0"/>
              <a:t>intersect with y-axis; </a:t>
            </a:r>
            <a:r>
              <a:rPr lang="en-US" sz="3200" dirty="0"/>
              <a:t>(</a:t>
            </a:r>
            <a:r>
              <a:rPr lang="en-US" sz="3200" dirty="0" smtClean="0"/>
              <a:t>x=0</a:t>
            </a:r>
            <a:r>
              <a:rPr lang="en-US" sz="3200" dirty="0" smtClean="0">
                <a:cs typeface="Arial" pitchFamily="34" charset="0"/>
              </a:rPr>
              <a:t>).</a:t>
            </a:r>
            <a:endParaRPr lang="en-US" sz="3200" dirty="0">
              <a:cs typeface="Arial" pitchFamily="34" charset="0"/>
            </a:endParaRPr>
          </a:p>
          <a:p>
            <a:pPr marL="660400" indent="-660400" eaLnBrk="1" hangingPunct="1">
              <a:buFontTx/>
              <a:buAutoNum type="romanLcParenR"/>
            </a:pPr>
            <a:r>
              <a:rPr lang="en-US" sz="3200" dirty="0">
                <a:cs typeface="Arial" pitchFamily="34" charset="0"/>
              </a:rPr>
              <a:t>Determine where </a:t>
            </a:r>
            <a:r>
              <a:rPr lang="en-US" sz="3200" dirty="0" smtClean="0">
                <a:cs typeface="Arial" pitchFamily="34" charset="0"/>
              </a:rPr>
              <a:t>y=0 at intersect with x-axis.</a:t>
            </a:r>
            <a:endParaRPr lang="en-US" sz="3200" dirty="0">
              <a:cs typeface="Arial" pitchFamily="34" charset="0"/>
            </a:endParaRPr>
          </a:p>
          <a:p>
            <a:pPr marL="660400" indent="-660400" eaLnBrk="1" hangingPunct="1">
              <a:buFontTx/>
              <a:buAutoNum type="romanLcParenR"/>
            </a:pPr>
            <a:r>
              <a:rPr lang="en-US" sz="3200" dirty="0">
                <a:cs typeface="Arial" pitchFamily="34" charset="0"/>
              </a:rPr>
              <a:t>Calculate slope: </a:t>
            </a:r>
            <a:r>
              <a:rPr lang="en-US" sz="3200" dirty="0" smtClean="0">
                <a:cs typeface="Arial" pitchFamily="34" charset="0"/>
              </a:rPr>
              <a:t>y’ </a:t>
            </a:r>
            <a:r>
              <a:rPr lang="en-US" sz="3200" dirty="0">
                <a:cs typeface="Arial" pitchFamily="34" charset="0"/>
              </a:rPr>
              <a:t>- and determine where it is positive and </a:t>
            </a:r>
            <a:r>
              <a:rPr lang="en-US" sz="3200" dirty="0" smtClean="0">
                <a:cs typeface="Arial" pitchFamily="34" charset="0"/>
              </a:rPr>
              <a:t>negative.</a:t>
            </a:r>
            <a:endParaRPr lang="en-US" sz="3200" dirty="0">
              <a:cs typeface="Arial" pitchFamily="34" charset="0"/>
            </a:endParaRPr>
          </a:p>
          <a:p>
            <a:pPr marL="660400" indent="-660400" eaLnBrk="1" hangingPunct="1">
              <a:buFontTx/>
              <a:buAutoNum type="romanLcParenR"/>
            </a:pPr>
            <a:r>
              <a:rPr lang="en-US" sz="3200" dirty="0">
                <a:cs typeface="Arial" pitchFamily="34" charset="0"/>
              </a:rPr>
              <a:t>Identify possible maximum and minimum </a:t>
            </a:r>
            <a:br>
              <a:rPr lang="en-US" sz="3200" dirty="0">
                <a:cs typeface="Arial" pitchFamily="34" charset="0"/>
              </a:rPr>
            </a:br>
            <a:r>
              <a:rPr lang="en-US" sz="3200" dirty="0">
                <a:cs typeface="Arial" pitchFamily="34" charset="0"/>
              </a:rPr>
              <a:t>co-ordinates where </a:t>
            </a:r>
            <a:r>
              <a:rPr lang="en-US" sz="3200" dirty="0" smtClean="0">
                <a:cs typeface="Arial" pitchFamily="34" charset="0"/>
              </a:rPr>
              <a:t>y’=0</a:t>
            </a:r>
            <a:r>
              <a:rPr lang="en-US" sz="3200" dirty="0">
                <a:cs typeface="Arial" pitchFamily="34" charset="0"/>
              </a:rPr>
              <a:t>.  (Don’t just find the x values</a:t>
            </a:r>
            <a:r>
              <a:rPr lang="en-US" sz="3200" dirty="0" smtClean="0">
                <a:cs typeface="Arial" pitchFamily="34" charset="0"/>
              </a:rPr>
              <a:t>).</a:t>
            </a:r>
            <a:endParaRPr lang="en-US" sz="3200" dirty="0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E8BC3E-3C3B-496A-B528-36BA72969915}" type="slidenum">
              <a:rPr lang="en-CA"/>
              <a:pPr>
                <a:defRPr/>
              </a:pPr>
              <a:t>8</a:t>
            </a:fld>
            <a:endParaRPr lang="en-CA"/>
          </a:p>
        </p:txBody>
      </p:sp>
      <p:sp>
        <p:nvSpPr>
          <p:cNvPr id="67587" name="Rectangle 2"/>
          <p:cNvSpPr>
            <a:spLocks noChangeArrowheads="1"/>
          </p:cNvSpPr>
          <p:nvPr/>
        </p:nvSpPr>
        <p:spPr bwMode="auto">
          <a:xfrm>
            <a:off x="8534400" y="64770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4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6" name="Rectangle 4"/>
          <p:cNvSpPr>
            <a:spLocks noGrp="1" noChangeArrowheads="1"/>
          </p:cNvSpPr>
          <p:nvPr>
            <p:ph idx="1"/>
          </p:nvPr>
        </p:nvSpPr>
        <p:spPr>
          <a:xfrm>
            <a:off x="1371600" y="685800"/>
            <a:ext cx="7924800" cy="5334000"/>
          </a:xfrm>
          <a:noFill/>
        </p:spPr>
        <p:txBody>
          <a:bodyPr lIns="90487" tIns="44450" rIns="90487" bIns="44450"/>
          <a:lstStyle/>
          <a:p>
            <a:pPr marL="660400" indent="-660400" eaLnBrk="1" hangingPunct="1">
              <a:buFontTx/>
              <a:buNone/>
            </a:pPr>
            <a:r>
              <a:rPr lang="en-US" sz="3600" dirty="0" smtClean="0"/>
              <a:t>v</a:t>
            </a:r>
            <a:r>
              <a:rPr lang="en-US" sz="3600" dirty="0"/>
              <a:t>) Calculate the second derivative – </a:t>
            </a:r>
            <a:r>
              <a:rPr lang="en-US" sz="3600" dirty="0" smtClean="0"/>
              <a:t>y’’ </a:t>
            </a:r>
            <a:r>
              <a:rPr lang="en-US" sz="3600" dirty="0"/>
              <a:t>and use it to determine max/min in </a:t>
            </a:r>
            <a:r>
              <a:rPr lang="en-US" sz="3600" dirty="0" smtClean="0"/>
              <a:t>iv.</a:t>
            </a:r>
            <a:endParaRPr lang="en-US" sz="3600" dirty="0"/>
          </a:p>
          <a:p>
            <a:pPr marL="660400" indent="-660400" eaLnBrk="1" hangingPunct="1">
              <a:buFontTx/>
              <a:buNone/>
            </a:pPr>
            <a:r>
              <a:rPr lang="en-US" sz="3600" dirty="0"/>
              <a:t>vi) Using the second derivative, determine the curvature (concave </a:t>
            </a:r>
            <a:r>
              <a:rPr lang="en-US" sz="3600" dirty="0" smtClean="0"/>
              <a:t>upward or concave downward) </a:t>
            </a:r>
            <a:r>
              <a:rPr lang="en-US" sz="3600" dirty="0"/>
              <a:t>at other </a:t>
            </a:r>
            <a:r>
              <a:rPr lang="en-US" sz="3600" dirty="0" smtClean="0"/>
              <a:t>points.</a:t>
            </a:r>
            <a:endParaRPr lang="en-US" sz="3600" dirty="0"/>
          </a:p>
          <a:p>
            <a:pPr marL="660400" indent="-660400">
              <a:buNone/>
            </a:pPr>
            <a:r>
              <a:rPr lang="en-US" sz="3600" dirty="0"/>
              <a:t>vii) Check for inflection points where y</a:t>
            </a:r>
            <a:r>
              <a:rPr lang="en-US" sz="3600" dirty="0" smtClean="0"/>
              <a:t>’’=0.</a:t>
            </a:r>
            <a:endParaRPr 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C8F89F-0F6D-4BF0-91F2-F285A80F837E}" type="slidenum">
              <a:rPr lang="en-CA"/>
              <a:pPr>
                <a:defRPr/>
              </a:pPr>
              <a:t>9</a:t>
            </a:fld>
            <a:endParaRPr lang="en-CA"/>
          </a:p>
        </p:txBody>
      </p:sp>
      <p:sp>
        <p:nvSpPr>
          <p:cNvPr id="68611" name="Rectangle 2"/>
          <p:cNvSpPr>
            <a:spLocks noChangeArrowheads="1"/>
          </p:cNvSpPr>
          <p:nvPr/>
        </p:nvSpPr>
        <p:spPr bwMode="auto">
          <a:xfrm>
            <a:off x="8534400" y="6477000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8196" grpId="0" build="p"/>
    </p:bldLst>
  </p:timing>
</p:sld>
</file>

<file path=ppt/theme/theme1.xml><?xml version="1.0" encoding="utf-8"?>
<a:theme xmlns:a="http://schemas.openxmlformats.org/drawingml/2006/main" name="Theme1">
  <a:themeElements>
    <a:clrScheme name="Mathematics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Mathematics">
      <a:majorFont>
        <a:latin typeface="cmr12"/>
        <a:ea typeface=""/>
        <a:cs typeface=""/>
      </a:majorFont>
      <a:minorFont>
        <a:latin typeface="cmr12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athematic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hematic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hematic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hematic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hematic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hematic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hematic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BE644523-91F6-43A1-8B45-A852794FD23B}" vid="{59C3031D-BA4C-4A8E-991B-20C14CF408C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15909</TotalTime>
  <Words>390</Words>
  <Application>Microsoft Office PowerPoint</Application>
  <PresentationFormat>On-screen Show (4:3)</PresentationFormat>
  <Paragraphs>131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cmr12</vt:lpstr>
      <vt:lpstr>Times New Roman</vt:lpstr>
      <vt:lpstr>Wingdings</vt:lpstr>
      <vt:lpstr>Theme1</vt:lpstr>
      <vt:lpstr>Chart</vt:lpstr>
      <vt:lpstr>Derivative Applications (1) Graphs</vt:lpstr>
      <vt:lpstr>PowerPoint Presentation</vt:lpstr>
      <vt:lpstr> Sample Graphs</vt:lpstr>
      <vt:lpstr>Sample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Graphing Example 1</vt:lpstr>
      <vt:lpstr>PowerPoint Presentation</vt:lpstr>
      <vt:lpstr>PowerPoint Presentation</vt:lpstr>
      <vt:lpstr>Graphing Example 2</vt:lpstr>
      <vt:lpstr>PowerPoint Presentation</vt:lpstr>
      <vt:lpstr>PowerPoint Presentation</vt:lpstr>
    </vt:vector>
  </TitlesOfParts>
  <Company>Economics Department, UofA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Lorne Priemaza</dc:creator>
  <cp:lastModifiedBy>j.a.m.chinan@edu.salford.ac.uk</cp:lastModifiedBy>
  <cp:revision>123</cp:revision>
  <dcterms:created xsi:type="dcterms:W3CDTF">2000-09-22T19:30:06Z</dcterms:created>
  <dcterms:modified xsi:type="dcterms:W3CDTF">2017-12-31T12:06:11Z</dcterms:modified>
</cp:coreProperties>
</file>